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B70"/>
    <a:srgbClr val="800044"/>
    <a:srgbClr val="FFFFFF"/>
    <a:srgbClr val="3B1749"/>
    <a:srgbClr val="FF1D7A"/>
    <a:srgbClr val="F7F4AC"/>
    <a:srgbClr val="9D2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75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3-40CB-A4C0-C348FA5C2E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3-40CB-A4C0-C348FA5C2E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3-40CB-A4C0-C348FA5C2E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3-40CB-A4C0-C348FA5C2E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43-40CB-A4C0-C348FA5C2E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43-40CB-A4C0-C348FA5C2E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43-40CB-A4C0-C348FA5C2E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43-40CB-A4C0-C348FA5C2E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743-40CB-A4C0-C348FA5C2EF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743-40CB-A4C0-C348FA5C2EF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0.30141351736906097</c:v>
                </c:pt>
                <c:pt idx="1">
                  <c:v>0.1194294903797733</c:v>
                </c:pt>
                <c:pt idx="2">
                  <c:v>3.2234127927104846E-2</c:v>
                </c:pt>
                <c:pt idx="3">
                  <c:v>4.0162023517970435E-2</c:v>
                </c:pt>
                <c:pt idx="4">
                  <c:v>0.36519223498996894</c:v>
                </c:pt>
                <c:pt idx="5">
                  <c:v>3.7941119397231417E-2</c:v>
                </c:pt>
                <c:pt idx="6">
                  <c:v>1.3993428176469192E-2</c:v>
                </c:pt>
                <c:pt idx="7">
                  <c:v>6.0536429280165949E-2</c:v>
                </c:pt>
                <c:pt idx="8">
                  <c:v>2.9097628962255002E-2</c:v>
                </c:pt>
                <c:pt idx="9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743-40CB-A4C0-C348FA5C2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3219588123167E-3"/>
          <c:y val="0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8D-4946-A100-99D5C0C998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8D-4946-A100-99D5C0C998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8D-4946-A100-99D5C0C998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8D-4946-A100-99D5C0C998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28D-4946-A100-99D5C0C998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28D-4946-A100-99D5C0C998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28D-4946-A100-99D5C0C998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28D-4946-A100-99D5C0C998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28D-4946-A100-99D5C0C998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28D-4946-A100-99D5C0C99887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VIVIENDA Y URBANIZACIÓN</c:v>
                </c:pt>
                <c:pt idx="2">
                  <c:v>DESARROLLO AGROPECUARIO, FORESTAL Y ACUICOLA</c:v>
                </c:pt>
                <c:pt idx="3">
                  <c:v>CARRETERAS, CAMINOS Y PUENTES</c:v>
                </c:pt>
                <c:pt idx="4">
                  <c:v>EDUCACIÓN, CULTURA Y DEPORTE</c:v>
                </c:pt>
                <c:pt idx="5">
                  <c:v>AGUA POTABLE, ALCANTARILLADO Y SANEAMIENTO</c:v>
                </c:pt>
                <c:pt idx="6">
                  <c:v>ELECTRIFICACIÓN</c:v>
                </c:pt>
                <c:pt idx="7">
                  <c:v>PROTECCIÓN CIVIL, SEGURIDAD, JUSTICIA Y FINANZAS PÚBLICAS</c:v>
                </c:pt>
                <c:pt idx="8">
                  <c:v>DESARROLLO ECONÓMICO Y TURISTICO</c:v>
                </c:pt>
                <c:pt idx="9">
                  <c:v>PROTECCION Y PRESERVACION AMBIENTAL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0.22683522065060385</c:v>
                </c:pt>
                <c:pt idx="1">
                  <c:v>0.21546712122820963</c:v>
                </c:pt>
                <c:pt idx="2">
                  <c:v>3.6539206233443901E-2</c:v>
                </c:pt>
                <c:pt idx="3">
                  <c:v>9.8437959207015174E-2</c:v>
                </c:pt>
                <c:pt idx="4">
                  <c:v>0.23537309734881945</c:v>
                </c:pt>
                <c:pt idx="5">
                  <c:v>5.177646086210707E-2</c:v>
                </c:pt>
                <c:pt idx="6">
                  <c:v>2.2473085109765381E-2</c:v>
                </c:pt>
                <c:pt idx="7">
                  <c:v>8.3250672473398096E-2</c:v>
                </c:pt>
                <c:pt idx="8">
                  <c:v>2.6094549029844618E-2</c:v>
                </c:pt>
                <c:pt idx="9">
                  <c:v>3.7526278567927207E-3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28D-4946-A100-99D5C0C99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B35EB-4DAC-5D6B-C367-1208552D6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D053DB-9F9F-9E69-9534-F6F6BA348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19274-EF2D-59AD-C9F9-0CDA7020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989904-6D47-5155-F83F-A7C11DB5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29AF1-FDEC-CDAA-CC5B-A2972C7A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27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368DB-F47B-616C-F7BF-F9E81200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3EA70A-8769-F03C-3523-C56E6670B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08FA2-A333-749F-99B6-695AB8D3C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CBDFA2-765B-4CF3-C8AC-11793FFC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2FA627-595F-7A0E-5473-00ED7334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5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378AC6-82CA-F822-0A7B-79AE32941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324E7C-2520-1EAB-D1E0-FC30099E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3D5656-2F67-7DE8-C4EC-42E8E3D9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0B636-2929-783C-BAAB-0EE6A289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AEF18D-6D2B-C32B-9CE4-043575AD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07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CC069-665C-8B22-67B6-C03DB0EB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625A2B-0F52-BF50-2DD9-51B94D66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DFE7F-9648-660D-36CE-35D1C8CA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472B29-D28F-E817-59E9-36C991F9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BD5AC-D226-B64F-B6DC-305E57A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46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B9A1D-AB01-0CCF-259C-2DE11F3B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85277-624E-D6DC-EBFA-EC829086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FD6B5-90DB-3B1E-F9A7-3D3FF433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BAD22-15AC-E42B-6DE5-41AB2A77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5FADE3-8DF3-2CBD-E593-AF7F9C38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648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AA3F1-7CFE-9BA2-EB07-5BE245E5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7B126-D9DE-9EB5-533F-55AB0943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785ED9-0DD4-74FB-A4E9-A1603CE8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A60579-6961-EBDA-F237-90E8EF3D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D3ADD-63F0-423D-13D0-FE1AAA48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202516-3780-DB0E-C8E4-5F08C0A9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2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34AE4-4E37-7588-800F-6D83A985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ECCFF5-0F42-2D90-FE56-1753A6875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258240-A8A2-A4BD-97DC-7A02A47A5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860026-C2EF-0E4F-3CD3-2F07C751E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9C2EC4-DE08-A87A-B865-A5600ADBA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435360-B44C-FAD2-9A01-4CECAB65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864CA9-CF20-D567-A1E2-FCF5612E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E782B9-0E82-8B12-774C-78EF5566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0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0BD951-B3EA-D2B1-567F-731CC139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FC11A0-F8BD-F34B-0C48-683F5D6F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1F75B4-22C6-DEE0-D33B-16D4CE7D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40A6E0-6D4D-3A46-4881-C53498B9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16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4833EC-127D-5487-6CD4-5B2C088D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30FFF1-9B80-F9E4-9487-8E86023A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150596-2C31-6106-47C9-2CA62686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089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7FA50-B82B-0331-4CDC-6D30D067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CF74D-068A-3A04-DB4B-624AF5D8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BD8062-74D9-F33E-13EB-A5EA0F114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1822F2-B71A-4AAB-909C-5B101D24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C643A-E481-9EFB-E612-D1D94240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1E821A-8965-B9B6-011D-A8DF5912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06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7AC45-A948-6942-460D-6493500E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9E4CDC-5CA3-314F-5632-0E5611584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73842-81DA-90DD-CB8B-EE7CAD046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72F55E-5961-BBB6-BE87-929E0EB2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9F4BD1-5BBB-9F56-83DC-501047B3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2EDFCF-F07B-8918-11F0-F372694C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53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0DCE30-404B-1DA1-3EF9-83A5C52D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30C4AC-D555-C48B-5CE7-DA72BC192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9CCE0-A481-1F4F-8796-215B674AE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20/01/2023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EE0E5B-80E4-4AEC-D933-EF4250697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34FF4F-B831-9947-24F7-89CAB053B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chart" Target="../charts/chart2.xml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.jpg"/><Relationship Id="rId2" Type="http://schemas.openxmlformats.org/officeDocument/2006/relationships/image" Target="../media/image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92">
            <a:extLst>
              <a:ext uri="{FF2B5EF4-FFF2-40B4-BE49-F238E27FC236}">
                <a16:creationId xmlns:a16="http://schemas.microsoft.com/office/drawing/2014/main" id="{C569ACBA-D89B-A8DF-65E7-D0D866546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b="78646"/>
          <a:stretch/>
        </p:blipFill>
        <p:spPr>
          <a:xfrm>
            <a:off x="0" y="21942"/>
            <a:ext cx="12192000" cy="1019810"/>
          </a:xfrm>
          <a:prstGeom prst="rect">
            <a:avLst/>
          </a:prstGeom>
        </p:spPr>
      </p:pic>
      <p:grpSp>
        <p:nvGrpSpPr>
          <p:cNvPr id="90" name="Grupo 89">
            <a:extLst>
              <a:ext uri="{FF2B5EF4-FFF2-40B4-BE49-F238E27FC236}">
                <a16:creationId xmlns:a16="http://schemas.microsoft.com/office/drawing/2014/main" id="{89AC7929-F968-A842-10AF-448CFD11F11E}"/>
              </a:ext>
            </a:extLst>
          </p:cNvPr>
          <p:cNvGrpSpPr/>
          <p:nvPr/>
        </p:nvGrpSpPr>
        <p:grpSpPr>
          <a:xfrm>
            <a:off x="11035846" y="5399664"/>
            <a:ext cx="1070012" cy="1122018"/>
            <a:chOff x="10690796" y="3703159"/>
            <a:chExt cx="1070012" cy="1122018"/>
          </a:xfrm>
        </p:grpSpPr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26454B25-6977-3663-7B84-AA11CCE9EABC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FFD7B51A-FB0F-D538-AF7C-4382F2863A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69CC9CA2-46D1-B8D5-D5A2-5978C1B7D96E}"/>
              </a:ext>
            </a:extLst>
          </p:cNvPr>
          <p:cNvSpPr txBox="1">
            <a:spLocks/>
          </p:cNvSpPr>
          <p:nvPr/>
        </p:nvSpPr>
        <p:spPr>
          <a:xfrm>
            <a:off x="4439920" y="-40609"/>
            <a:ext cx="7660640" cy="919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9D2349"/>
                </a:solidFill>
                <a:latin typeface="Montserrat" panose="00000500000000000000" pitchFamily="2" charset="0"/>
                <a:ea typeface="Cascadia Mono ExtraLight" panose="020B0609020000020004" pitchFamily="49" charset="0"/>
                <a:cs typeface="Cascadia Mono ExtraLight" panose="020B0609020000020004" pitchFamily="49" charset="0"/>
              </a:rPr>
              <a:t>Orientación de la Inversión Pública Autorizada</a:t>
            </a:r>
          </a:p>
          <a:p>
            <a:r>
              <a:rPr lang="es-MX" sz="2400" dirty="0">
                <a:solidFill>
                  <a:srgbClr val="BB9B70"/>
                </a:solidFill>
                <a:latin typeface="Montserrat" panose="00000500000000000000" pitchFamily="2" charset="0"/>
              </a:rPr>
              <a:t>Durante el 4</a:t>
            </a:r>
            <a:r>
              <a:rPr lang="es-MX" sz="2400" noProof="0" dirty="0" err="1">
                <a:solidFill>
                  <a:srgbClr val="BB9B70"/>
                </a:solidFill>
                <a:latin typeface="Montserrat" panose="00000500000000000000" pitchFamily="2" charset="0"/>
              </a:rPr>
              <a:t>to</a:t>
            </a: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solidFill>
                  <a:srgbClr val="BB9B70"/>
                </a:solidFill>
                <a:effectLst/>
                <a:uLnTx/>
                <a:uFillTx/>
                <a:latin typeface="Montserrat" panose="00000500000000000000" pitchFamily="2" charset="0"/>
              </a:rPr>
              <a:t>. </a:t>
            </a:r>
            <a:r>
              <a:rPr lang="es-MX" sz="2400" dirty="0">
                <a:solidFill>
                  <a:srgbClr val="BB9B70"/>
                </a:solidFill>
                <a:latin typeface="Montserrat" panose="00000500000000000000" pitchFamily="2" charset="0"/>
              </a:rPr>
              <a:t>Trimestre </a:t>
            </a:r>
            <a:r>
              <a:rPr kumimoji="0" lang="es-MX" sz="2400" i="0" u="none" strike="noStrike" kern="1200" cap="none" spc="0" normalizeH="0" baseline="0" noProof="0" dirty="0">
                <a:ln>
                  <a:noFill/>
                </a:ln>
                <a:solidFill>
                  <a:srgbClr val="BB9B70"/>
                </a:solidFill>
                <a:effectLst/>
                <a:uLnTx/>
                <a:uFillTx/>
                <a:latin typeface="Montserrat" panose="00000500000000000000" pitchFamily="2" charset="0"/>
              </a:rPr>
              <a:t>2022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F63240-EF42-8051-8FF9-79D4346E234C}"/>
              </a:ext>
            </a:extLst>
          </p:cNvPr>
          <p:cNvSpPr txBox="1"/>
          <p:nvPr/>
        </p:nvSpPr>
        <p:spPr>
          <a:xfrm>
            <a:off x="3255751" y="1039656"/>
            <a:ext cx="415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%</a:t>
            </a:r>
            <a:endParaRPr lang="es-MX" sz="1600" b="1" dirty="0"/>
          </a:p>
        </p:txBody>
      </p:sp>
      <p:graphicFrame>
        <p:nvGraphicFramePr>
          <p:cNvPr id="10" name="Tabla 13">
            <a:extLst>
              <a:ext uri="{FF2B5EF4-FFF2-40B4-BE49-F238E27FC236}">
                <a16:creationId xmlns:a16="http://schemas.microsoft.com/office/drawing/2014/main" id="{CFFD944E-1BC3-9ED1-8C15-A7A663B29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40529"/>
              </p:ext>
            </p:extLst>
          </p:nvPr>
        </p:nvGraphicFramePr>
        <p:xfrm>
          <a:off x="150223" y="1372793"/>
          <a:ext cx="3520820" cy="492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215">
                  <a:extLst>
                    <a:ext uri="{9D8B030D-6E8A-4147-A177-3AD203B41FA5}">
                      <a16:colId xmlns:a16="http://schemas.microsoft.com/office/drawing/2014/main" val="2275260724"/>
                    </a:ext>
                  </a:extLst>
                </a:gridCol>
                <a:gridCol w="2344888">
                  <a:extLst>
                    <a:ext uri="{9D8B030D-6E8A-4147-A177-3AD203B41FA5}">
                      <a16:colId xmlns:a16="http://schemas.microsoft.com/office/drawing/2014/main" val="890952819"/>
                    </a:ext>
                  </a:extLst>
                </a:gridCol>
                <a:gridCol w="617717">
                  <a:extLst>
                    <a:ext uri="{9D8B030D-6E8A-4147-A177-3AD203B41FA5}">
                      <a16:colId xmlns:a16="http://schemas.microsoft.com/office/drawing/2014/main" val="3755994369"/>
                    </a:ext>
                  </a:extLst>
                </a:gridCol>
              </a:tblGrid>
              <a:tr h="49714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Y ASISTENCIA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16024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 Y URBANIZACIÓN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17561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AGROPECUARIO, FORESTAL Y ACUICOLA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20047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CARRETERAS, CAMINOS Y PUENTES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41567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EDUCACIÓN, CULTURA Y DEPORTE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13976"/>
                  </a:ext>
                </a:extLst>
              </a:tr>
              <a:tr h="50794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 POTABLE, ALCANTARILLADO Y SANEAMIENTO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7464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ELECTRIFICACIÓN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02151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CIVIL, SEGURIDAD, JUSTICIA Y FINANZAS PÚBLICAS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456003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ECONÓMICO Y TURISTICO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01524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PROTECCION Y PRESERVACION AMBIENTAL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81476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4FE047-0E71-3F01-E353-6C70FE03CA5A}"/>
              </a:ext>
            </a:extLst>
          </p:cNvPr>
          <p:cNvSpPr txBox="1"/>
          <p:nvPr/>
        </p:nvSpPr>
        <p:spPr>
          <a:xfrm>
            <a:off x="108225" y="6291846"/>
            <a:ext cx="23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Fecha de corte de la información: 10/01/2023</a:t>
            </a:r>
          </a:p>
          <a:p>
            <a:endParaRPr lang="es-MX" sz="900" b="1" dirty="0"/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C3DA223-E832-BE6D-508E-7310746D5F39}"/>
              </a:ext>
            </a:extLst>
          </p:cNvPr>
          <p:cNvGrpSpPr/>
          <p:nvPr/>
        </p:nvGrpSpPr>
        <p:grpSpPr>
          <a:xfrm>
            <a:off x="0" y="6519909"/>
            <a:ext cx="12192000" cy="343168"/>
            <a:chOff x="0" y="6519909"/>
            <a:chExt cx="12192000" cy="343168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72373A1D-AA95-5F72-9CC9-A91323F4BEAB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75" name="Imagen 74">
                <a:extLst>
                  <a:ext uri="{FF2B5EF4-FFF2-40B4-BE49-F238E27FC236}">
                    <a16:creationId xmlns:a16="http://schemas.microsoft.com/office/drawing/2014/main" id="{F1F9AE2D-3039-1677-195B-9E126A5AF6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76" name="Imagen 75">
                <a:extLst>
                  <a:ext uri="{FF2B5EF4-FFF2-40B4-BE49-F238E27FC236}">
                    <a16:creationId xmlns:a16="http://schemas.microsoft.com/office/drawing/2014/main" id="{CC8301E2-B501-4841-BE81-D02AD83618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57EEE118-7624-DDC3-690C-1971061633B6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79" name="Imagen 78">
                <a:extLst>
                  <a:ext uri="{FF2B5EF4-FFF2-40B4-BE49-F238E27FC236}">
                    <a16:creationId xmlns:a16="http://schemas.microsoft.com/office/drawing/2014/main" id="{64D4105A-EA34-0FF2-FAF2-3D105ACE0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80" name="Imagen 79">
                <a:extLst>
                  <a:ext uri="{FF2B5EF4-FFF2-40B4-BE49-F238E27FC236}">
                    <a16:creationId xmlns:a16="http://schemas.microsoft.com/office/drawing/2014/main" id="{ECC2AAAE-20B6-EB55-EC70-9223FFC7AC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EFB80DE1-42D0-2103-E0AC-7C17B838514F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C45F3D93-06FC-F98B-90A0-336D3A1B0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83" name="Imagen 82">
                <a:extLst>
                  <a:ext uri="{FF2B5EF4-FFF2-40B4-BE49-F238E27FC236}">
                    <a16:creationId xmlns:a16="http://schemas.microsoft.com/office/drawing/2014/main" id="{3596CA06-4BAA-31FC-801D-B1BEB79D6C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7E7832A5-21AA-3E13-05F1-A5B7DD86E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F9CD244C-D4FA-C3DE-B5EC-F94A191B3475}"/>
              </a:ext>
            </a:extLst>
          </p:cNvPr>
          <p:cNvGrpSpPr/>
          <p:nvPr/>
        </p:nvGrpSpPr>
        <p:grpSpPr>
          <a:xfrm>
            <a:off x="188698" y="1446780"/>
            <a:ext cx="426430" cy="4784197"/>
            <a:chOff x="424674" y="1397614"/>
            <a:chExt cx="426430" cy="4784197"/>
          </a:xfrm>
        </p:grpSpPr>
        <p:pic>
          <p:nvPicPr>
            <p:cNvPr id="12" name="84 Imagen">
              <a:extLst>
                <a:ext uri="{FF2B5EF4-FFF2-40B4-BE49-F238E27FC236}">
                  <a16:creationId xmlns:a16="http://schemas.microsoft.com/office/drawing/2014/main" id="{B371AE32-7CAA-90C0-8E2C-B50A5F90B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455" y="2869434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82 Imagen">
              <a:extLst>
                <a:ext uri="{FF2B5EF4-FFF2-40B4-BE49-F238E27FC236}">
                  <a16:creationId xmlns:a16="http://schemas.microsoft.com/office/drawing/2014/main" id="{BC0F092D-F51F-F317-E2D2-BABF1F8C7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6699" y="3855118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87 Imagen">
              <a:extLst>
                <a:ext uri="{FF2B5EF4-FFF2-40B4-BE49-F238E27FC236}">
                  <a16:creationId xmlns:a16="http://schemas.microsoft.com/office/drawing/2014/main" id="{7CFE4F5B-E63E-9B37-043C-31426684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4674" y="1397614"/>
              <a:ext cx="417686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86 Imagen">
              <a:extLst>
                <a:ext uri="{FF2B5EF4-FFF2-40B4-BE49-F238E27FC236}">
                  <a16:creationId xmlns:a16="http://schemas.microsoft.com/office/drawing/2014/main" id="{1D47DAC2-913A-5AEF-3E7F-BA173D02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9610" y="3354351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91 Imagen">
              <a:extLst>
                <a:ext uri="{FF2B5EF4-FFF2-40B4-BE49-F238E27FC236}">
                  <a16:creationId xmlns:a16="http://schemas.microsoft.com/office/drawing/2014/main" id="{BDFCEF58-6CF1-8F26-9BC0-CB4D4C799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6076" y="4840804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90 Imagen">
              <a:extLst>
                <a:ext uri="{FF2B5EF4-FFF2-40B4-BE49-F238E27FC236}">
                  <a16:creationId xmlns:a16="http://schemas.microsoft.com/office/drawing/2014/main" id="{D89C64EF-6571-A1B6-9743-E638C87BB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6076" y="5825061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83 Imagen">
              <a:extLst>
                <a:ext uri="{FF2B5EF4-FFF2-40B4-BE49-F238E27FC236}">
                  <a16:creationId xmlns:a16="http://schemas.microsoft.com/office/drawing/2014/main" id="{4D7373C9-801E-A832-122B-D5B37992F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6076" y="4363476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89 Imagen">
              <a:extLst>
                <a:ext uri="{FF2B5EF4-FFF2-40B4-BE49-F238E27FC236}">
                  <a16:creationId xmlns:a16="http://schemas.microsoft.com/office/drawing/2014/main" id="{AFB3A61B-9F96-7766-DFA3-D1B07FCEC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8457" y="5333717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112 Imagen">
              <a:extLst>
                <a:ext uri="{FF2B5EF4-FFF2-40B4-BE49-F238E27FC236}">
                  <a16:creationId xmlns:a16="http://schemas.microsoft.com/office/drawing/2014/main" id="{0DA4DB30-E321-1320-88F4-0934F2A5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9610" y="2361047"/>
              <a:ext cx="420251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88 Imagen">
            <a:extLst>
              <a:ext uri="{FF2B5EF4-FFF2-40B4-BE49-F238E27FC236}">
                <a16:creationId xmlns:a16="http://schemas.microsoft.com/office/drawing/2014/main" id="{A7FCC866-BBA9-D87C-8B44-CE1A69B1BECF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2481" y="1905805"/>
            <a:ext cx="424026" cy="4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Grupo 54">
            <a:extLst>
              <a:ext uri="{FF2B5EF4-FFF2-40B4-BE49-F238E27FC236}">
                <a16:creationId xmlns:a16="http://schemas.microsoft.com/office/drawing/2014/main" id="{92D6FE85-CD8C-1D80-D0B7-D6B808CA7BAB}"/>
              </a:ext>
            </a:extLst>
          </p:cNvPr>
          <p:cNvGrpSpPr/>
          <p:nvPr/>
        </p:nvGrpSpPr>
        <p:grpSpPr>
          <a:xfrm>
            <a:off x="5851288" y="1179476"/>
            <a:ext cx="5380805" cy="5210100"/>
            <a:chOff x="4689665" y="1383410"/>
            <a:chExt cx="5380805" cy="5210100"/>
          </a:xfrm>
        </p:grpSpPr>
        <p:graphicFrame>
          <p:nvGraphicFramePr>
            <p:cNvPr id="39" name="Gráfico 38">
              <a:extLst>
                <a:ext uri="{FF2B5EF4-FFF2-40B4-BE49-F238E27FC236}">
                  <a16:creationId xmlns:a16="http://schemas.microsoft.com/office/drawing/2014/main" id="{5D15E211-2338-E6D7-0141-8DBDA2C9386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3308011"/>
                </p:ext>
              </p:extLst>
            </p:nvPr>
          </p:nvGraphicFramePr>
          <p:xfrm>
            <a:off x="4720362" y="1502767"/>
            <a:ext cx="5350108" cy="50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41" name="8 Elipse">
              <a:extLst>
                <a:ext uri="{FF2B5EF4-FFF2-40B4-BE49-F238E27FC236}">
                  <a16:creationId xmlns:a16="http://schemas.microsoft.com/office/drawing/2014/main" id="{DEA22F3E-A2FA-8180-DE90-B64BAB17BDA3}"/>
                </a:ext>
              </a:extLst>
            </p:cNvPr>
            <p:cNvSpPr/>
            <p:nvPr/>
          </p:nvSpPr>
          <p:spPr>
            <a:xfrm>
              <a:off x="4689665" y="1503737"/>
              <a:ext cx="5079175" cy="5084693"/>
            </a:xfrm>
            <a:prstGeom prst="ellipse">
              <a:avLst/>
            </a:prstGeom>
            <a:noFill/>
            <a:ln w="25400" cap="flat" cmpd="sng" algn="ctr">
              <a:solidFill>
                <a:srgbClr val="D6007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9 Elipse">
              <a:extLst>
                <a:ext uri="{FF2B5EF4-FFF2-40B4-BE49-F238E27FC236}">
                  <a16:creationId xmlns:a16="http://schemas.microsoft.com/office/drawing/2014/main" id="{C2526353-9F5A-8D5F-C2A5-03D58C193116}"/>
                </a:ext>
              </a:extLst>
            </p:cNvPr>
            <p:cNvSpPr/>
            <p:nvPr/>
          </p:nvSpPr>
          <p:spPr>
            <a:xfrm>
              <a:off x="5348003" y="2114189"/>
              <a:ext cx="3785833" cy="387608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D6007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118 Imagen">
              <a:extLst>
                <a:ext uri="{FF2B5EF4-FFF2-40B4-BE49-F238E27FC236}">
                  <a16:creationId xmlns:a16="http://schemas.microsoft.com/office/drawing/2014/main" id="{56DB18A9-08EE-30FD-603D-D94A34597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05" t="11852" r="7642" b="15062"/>
            <a:stretch/>
          </p:blipFill>
          <p:spPr bwMode="auto">
            <a:xfrm>
              <a:off x="5524265" y="2792916"/>
              <a:ext cx="3394076" cy="224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84 Imagen">
              <a:extLst>
                <a:ext uri="{FF2B5EF4-FFF2-40B4-BE49-F238E27FC236}">
                  <a16:creationId xmlns:a16="http://schemas.microsoft.com/office/drawing/2014/main" id="{C0157AEA-0C07-3B4F-501F-7A937E2A6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70901" y="6017375"/>
              <a:ext cx="478538" cy="47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82 Imagen">
              <a:extLst>
                <a:ext uri="{FF2B5EF4-FFF2-40B4-BE49-F238E27FC236}">
                  <a16:creationId xmlns:a16="http://schemas.microsoft.com/office/drawing/2014/main" id="{AA8303EB-5D25-EC12-661C-3F26FA269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379795">
              <a:off x="5440226" y="2206770"/>
              <a:ext cx="477972" cy="477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86 Imagen">
              <a:extLst>
                <a:ext uri="{FF2B5EF4-FFF2-40B4-BE49-F238E27FC236}">
                  <a16:creationId xmlns:a16="http://schemas.microsoft.com/office/drawing/2014/main" id="{E5F27266-3019-9E3A-AC03-9B3EDBF1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85017" y="4492429"/>
              <a:ext cx="500559" cy="500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89 Imagen">
              <a:extLst>
                <a:ext uri="{FF2B5EF4-FFF2-40B4-BE49-F238E27FC236}">
                  <a16:creationId xmlns:a16="http://schemas.microsoft.com/office/drawing/2014/main" id="{082E9504-20C4-EE32-35AE-E9C3029E4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21227036">
              <a:off x="6876411" y="1692069"/>
              <a:ext cx="322060" cy="32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87 Imagen">
              <a:extLst>
                <a:ext uri="{FF2B5EF4-FFF2-40B4-BE49-F238E27FC236}">
                  <a16:creationId xmlns:a16="http://schemas.microsoft.com/office/drawing/2014/main" id="{6841E115-FE43-70F2-5026-9B630B3B5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61801" y="2271226"/>
              <a:ext cx="498707" cy="49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88 Imagen">
              <a:extLst>
                <a:ext uri="{FF2B5EF4-FFF2-40B4-BE49-F238E27FC236}">
                  <a16:creationId xmlns:a16="http://schemas.microsoft.com/office/drawing/2014/main" id="{BF37FF2F-4E60-1573-BD2E-C4ED833D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662068" y="5224541"/>
              <a:ext cx="512545" cy="512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91 Imagen">
              <a:extLst>
                <a:ext uri="{FF2B5EF4-FFF2-40B4-BE49-F238E27FC236}">
                  <a16:creationId xmlns:a16="http://schemas.microsoft.com/office/drawing/2014/main" id="{11506302-9157-43F6-CF64-2C63FFFD8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77092" y="1770067"/>
              <a:ext cx="355040" cy="35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112 Imagen">
              <a:extLst>
                <a:ext uri="{FF2B5EF4-FFF2-40B4-BE49-F238E27FC236}">
                  <a16:creationId xmlns:a16="http://schemas.microsoft.com/office/drawing/2014/main" id="{5DC1A146-EAB5-8D5A-455D-CCA3D3125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82717" y="5894258"/>
              <a:ext cx="428519" cy="44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83 Imagen">
              <a:extLst>
                <a:ext uri="{FF2B5EF4-FFF2-40B4-BE49-F238E27FC236}">
                  <a16:creationId xmlns:a16="http://schemas.microsoft.com/office/drawing/2014/main" id="{C2AED3B7-E6DC-B7BE-6A8C-59B0BA448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1252728">
              <a:off x="5439478" y="1383410"/>
              <a:ext cx="358134" cy="35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D58E1635-2A7E-FB6C-EFE3-B68F71BF779A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5636603" y="1740637"/>
              <a:ext cx="269509" cy="347660"/>
            </a:xfrm>
            <a:prstGeom prst="line">
              <a:avLst/>
            </a:prstGeom>
            <a:noFill/>
            <a:ln w="25400" cap="flat" cmpd="sng" algn="ctr">
              <a:solidFill>
                <a:srgbClr val="80004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C166D3-BE65-BA68-039C-253D01135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5"/>
          <a:stretch/>
        </p:blipFill>
        <p:spPr bwMode="auto">
          <a:xfrm>
            <a:off x="-56040" y="22577"/>
            <a:ext cx="4080229" cy="100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5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76E64AB5-EA03-5547-9E8B-1B4F6513FC91}"/>
              </a:ext>
            </a:extLst>
          </p:cNvPr>
          <p:cNvGrpSpPr/>
          <p:nvPr/>
        </p:nvGrpSpPr>
        <p:grpSpPr>
          <a:xfrm>
            <a:off x="11035846" y="5399664"/>
            <a:ext cx="1070012" cy="1122018"/>
            <a:chOff x="10690796" y="3703159"/>
            <a:chExt cx="1070012" cy="1122018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425EAA5D-2C70-C06C-CD25-F3FB50FE8C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0BD4DE5-9DC7-F71D-276A-7878DBFE1699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02</a:t>
              </a: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1D10B7FB-2A48-851B-EFBE-6AF24CFFD2C2}"/>
              </a:ext>
            </a:extLst>
          </p:cNvPr>
          <p:cNvGrpSpPr/>
          <p:nvPr/>
        </p:nvGrpSpPr>
        <p:grpSpPr>
          <a:xfrm>
            <a:off x="-56040" y="-40609"/>
            <a:ext cx="12248040" cy="1082361"/>
            <a:chOff x="-56040" y="-40609"/>
            <a:chExt cx="12248040" cy="108236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ED48953-1D77-D61D-B399-0418EE663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4" b="78646"/>
            <a:stretch/>
          </p:blipFill>
          <p:spPr>
            <a:xfrm>
              <a:off x="0" y="21942"/>
              <a:ext cx="12192000" cy="1019810"/>
            </a:xfrm>
            <a:prstGeom prst="rect">
              <a:avLst/>
            </a:prstGeom>
          </p:spPr>
        </p:pic>
        <p:sp>
          <p:nvSpPr>
            <p:cNvPr id="14" name="Título 1">
              <a:extLst>
                <a:ext uri="{FF2B5EF4-FFF2-40B4-BE49-F238E27FC236}">
                  <a16:creationId xmlns:a16="http://schemas.microsoft.com/office/drawing/2014/main" id="{FC20EF35-61CB-C1F8-C17A-1F37889F030E}"/>
                </a:ext>
              </a:extLst>
            </p:cNvPr>
            <p:cNvSpPr txBox="1">
              <a:spLocks/>
            </p:cNvSpPr>
            <p:nvPr/>
          </p:nvSpPr>
          <p:spPr>
            <a:xfrm>
              <a:off x="4439920" y="-40609"/>
              <a:ext cx="7660640" cy="91911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400" b="1" dirty="0">
                  <a:solidFill>
                    <a:srgbClr val="9D2349"/>
                  </a:solidFill>
                  <a:latin typeface="Montserrat" panose="00000500000000000000" pitchFamily="2" charset="0"/>
                  <a:ea typeface="Cascadia Mono ExtraLight" panose="020B0609020000020004" pitchFamily="49" charset="0"/>
                  <a:cs typeface="Cascadia Mono ExtraLight" panose="020B0609020000020004" pitchFamily="49" charset="0"/>
                </a:rPr>
                <a:t>Orientación de la Inversión Pública Autorizada</a:t>
              </a:r>
            </a:p>
            <a:p>
              <a:r>
                <a:rPr lang="es-MX" sz="2400" dirty="0">
                  <a:solidFill>
                    <a:srgbClr val="BB9B70"/>
                  </a:solidFill>
                  <a:latin typeface="Montserrat" panose="00000500000000000000" pitchFamily="2" charset="0"/>
                </a:rPr>
                <a:t>Acumulado al 4</a:t>
              </a:r>
              <a:r>
                <a:rPr lang="es-MX" sz="2400" noProof="0" dirty="0" err="1">
                  <a:solidFill>
                    <a:srgbClr val="BB9B70"/>
                  </a:solidFill>
                  <a:latin typeface="Montserrat" panose="00000500000000000000" pitchFamily="2" charset="0"/>
                </a:rPr>
                <a:t>to</a:t>
              </a:r>
              <a:r>
                <a:rPr kumimoji="0" lang="es-MX" sz="2400" i="0" u="none" strike="noStrike" kern="1200" cap="none" spc="0" normalizeH="0" baseline="0" noProof="0" dirty="0">
                  <a:ln>
                    <a:noFill/>
                  </a:ln>
                  <a:solidFill>
                    <a:srgbClr val="BB9B7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. </a:t>
              </a:r>
              <a:r>
                <a:rPr lang="es-MX" sz="2400" dirty="0">
                  <a:solidFill>
                    <a:srgbClr val="BB9B70"/>
                  </a:solidFill>
                  <a:latin typeface="Montserrat" panose="00000500000000000000" pitchFamily="2" charset="0"/>
                </a:rPr>
                <a:t>Trimestre </a:t>
              </a:r>
              <a:r>
                <a:rPr kumimoji="0" lang="es-MX" sz="2400" i="0" u="none" strike="noStrike" kern="1200" cap="none" spc="0" normalizeH="0" baseline="0" noProof="0" dirty="0">
                  <a:ln>
                    <a:noFill/>
                  </a:ln>
                  <a:solidFill>
                    <a:srgbClr val="BB9B7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2022</a:t>
              </a: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0C265A9-392C-2B44-B9BC-4F5185A9B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56040" y="22577"/>
              <a:ext cx="4080229" cy="100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9486D72-BBD9-2030-C33F-48DD99E245E6}"/>
              </a:ext>
            </a:extLst>
          </p:cNvPr>
          <p:cNvGrpSpPr/>
          <p:nvPr/>
        </p:nvGrpSpPr>
        <p:grpSpPr>
          <a:xfrm>
            <a:off x="0" y="6519909"/>
            <a:ext cx="12192000" cy="343168"/>
            <a:chOff x="0" y="6519909"/>
            <a:chExt cx="12192000" cy="343168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AB0B613B-40B7-C383-02AA-4075BFB79528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30DAC9B0-43E2-8A42-8021-104A33F18E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7E13AFFF-E57B-9F62-EC78-930C294049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667C1623-246E-5DE6-BFBF-ACD4F3BC6B7D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96C923D8-F66E-ECDB-59B4-6B225836CC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00B5F0F7-AA01-5AD4-B587-42D5821ED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399F58D5-7328-0244-D0D0-F198666B2162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27B8F7A5-8478-CE0F-9662-D78111E35A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33A21237-F016-3EA9-CD39-609EBC7E58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EFB7535-B984-4D77-C563-17319F280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aphicFrame>
        <p:nvGraphicFramePr>
          <p:cNvPr id="30" name="Tabla 13">
            <a:extLst>
              <a:ext uri="{FF2B5EF4-FFF2-40B4-BE49-F238E27FC236}">
                <a16:creationId xmlns:a16="http://schemas.microsoft.com/office/drawing/2014/main" id="{08D2FDA9-3FC0-4F91-4547-1FC6B5995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1243"/>
              </p:ext>
            </p:extLst>
          </p:nvPr>
        </p:nvGraphicFramePr>
        <p:xfrm>
          <a:off x="150223" y="1372793"/>
          <a:ext cx="3520820" cy="4920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215">
                  <a:extLst>
                    <a:ext uri="{9D8B030D-6E8A-4147-A177-3AD203B41FA5}">
                      <a16:colId xmlns:a16="http://schemas.microsoft.com/office/drawing/2014/main" val="2275260724"/>
                    </a:ext>
                  </a:extLst>
                </a:gridCol>
                <a:gridCol w="2344888">
                  <a:extLst>
                    <a:ext uri="{9D8B030D-6E8A-4147-A177-3AD203B41FA5}">
                      <a16:colId xmlns:a16="http://schemas.microsoft.com/office/drawing/2014/main" val="890952819"/>
                    </a:ext>
                  </a:extLst>
                </a:gridCol>
                <a:gridCol w="617717">
                  <a:extLst>
                    <a:ext uri="{9D8B030D-6E8A-4147-A177-3AD203B41FA5}">
                      <a16:colId xmlns:a16="http://schemas.microsoft.com/office/drawing/2014/main" val="3755994369"/>
                    </a:ext>
                  </a:extLst>
                </a:gridCol>
              </a:tblGrid>
              <a:tr h="49714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Y ASISTENCIA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16024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 Y URBANIZACIÓN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817561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AGROPECUARIO, FORESTAL Y ACUICOLA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20047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CARRETERAS, CAMINOS Y PUENTES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41567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EDUCACIÓN, CULTURA Y DEPORTE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13976"/>
                  </a:ext>
                </a:extLst>
              </a:tr>
              <a:tr h="50794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 POTABLE, ALCANTARILLADO Y SANEAMIENTO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97464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ELECTRIFICACIÓN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02151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CIVIL, SEGURIDAD, JUSTICIA Y FINANZAS PÚBLICAS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456003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ECONÓMICO Y TURISTICO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015242"/>
                  </a:ext>
                </a:extLst>
              </a:tr>
              <a:tr h="48916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PROTECCION Y PRESERVACION AMBIENTAL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814766"/>
                  </a:ext>
                </a:extLst>
              </a:tr>
            </a:tbl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C8727D6D-4BFE-EA30-7559-46B9FC18E5E4}"/>
              </a:ext>
            </a:extLst>
          </p:cNvPr>
          <p:cNvGrpSpPr/>
          <p:nvPr/>
        </p:nvGrpSpPr>
        <p:grpSpPr>
          <a:xfrm>
            <a:off x="188698" y="1446780"/>
            <a:ext cx="426430" cy="4784197"/>
            <a:chOff x="424674" y="1397614"/>
            <a:chExt cx="426430" cy="4784197"/>
          </a:xfrm>
        </p:grpSpPr>
        <p:pic>
          <p:nvPicPr>
            <p:cNvPr id="32" name="84 Imagen">
              <a:extLst>
                <a:ext uri="{FF2B5EF4-FFF2-40B4-BE49-F238E27FC236}">
                  <a16:creationId xmlns:a16="http://schemas.microsoft.com/office/drawing/2014/main" id="{F44D8E34-919D-45FC-B1A1-2C1EC69DC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455" y="2869434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82 Imagen">
              <a:extLst>
                <a:ext uri="{FF2B5EF4-FFF2-40B4-BE49-F238E27FC236}">
                  <a16:creationId xmlns:a16="http://schemas.microsoft.com/office/drawing/2014/main" id="{D0DE299D-424C-C1E9-FDC7-FA423F5CE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699" y="3855118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87 Imagen">
              <a:extLst>
                <a:ext uri="{FF2B5EF4-FFF2-40B4-BE49-F238E27FC236}">
                  <a16:creationId xmlns:a16="http://schemas.microsoft.com/office/drawing/2014/main" id="{661FB85B-3C8F-EB6C-2A96-21E79B9F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674" y="1397614"/>
              <a:ext cx="417686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86 Imagen">
              <a:extLst>
                <a:ext uri="{FF2B5EF4-FFF2-40B4-BE49-F238E27FC236}">
                  <a16:creationId xmlns:a16="http://schemas.microsoft.com/office/drawing/2014/main" id="{A2A10FEA-361D-4823-5A69-D70A8606E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9610" y="3354351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91 Imagen">
              <a:extLst>
                <a:ext uri="{FF2B5EF4-FFF2-40B4-BE49-F238E27FC236}">
                  <a16:creationId xmlns:a16="http://schemas.microsoft.com/office/drawing/2014/main" id="{136EEEFF-50F5-10F0-059D-631C982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6076" y="4840804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90 Imagen">
              <a:extLst>
                <a:ext uri="{FF2B5EF4-FFF2-40B4-BE49-F238E27FC236}">
                  <a16:creationId xmlns:a16="http://schemas.microsoft.com/office/drawing/2014/main" id="{04D12210-E285-53AC-31F0-1BEEA1BCA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6076" y="5825061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83 Imagen">
              <a:extLst>
                <a:ext uri="{FF2B5EF4-FFF2-40B4-BE49-F238E27FC236}">
                  <a16:creationId xmlns:a16="http://schemas.microsoft.com/office/drawing/2014/main" id="{3D36F946-7B8E-2E68-E98D-C14FF57DA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6076" y="4363476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89 Imagen">
              <a:extLst>
                <a:ext uri="{FF2B5EF4-FFF2-40B4-BE49-F238E27FC236}">
                  <a16:creationId xmlns:a16="http://schemas.microsoft.com/office/drawing/2014/main" id="{3CDDE034-8005-04F4-4DC0-4A2AD016C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457" y="5333717"/>
              <a:ext cx="414405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112 Imagen">
              <a:extLst>
                <a:ext uri="{FF2B5EF4-FFF2-40B4-BE49-F238E27FC236}">
                  <a16:creationId xmlns:a16="http://schemas.microsoft.com/office/drawing/2014/main" id="{8EB2D306-8669-2AC1-0EFB-4C5FF249F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9610" y="2361047"/>
              <a:ext cx="420251" cy="35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88 Imagen">
            <a:extLst>
              <a:ext uri="{FF2B5EF4-FFF2-40B4-BE49-F238E27FC236}">
                <a16:creationId xmlns:a16="http://schemas.microsoft.com/office/drawing/2014/main" id="{FF2FE64C-E999-EC96-DB32-B77EC6C30DA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2481" y="1905805"/>
            <a:ext cx="424026" cy="4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CE903FB6-4726-2837-F119-C6C612DF620E}"/>
              </a:ext>
            </a:extLst>
          </p:cNvPr>
          <p:cNvSpPr txBox="1"/>
          <p:nvPr/>
        </p:nvSpPr>
        <p:spPr>
          <a:xfrm>
            <a:off x="3255751" y="1039656"/>
            <a:ext cx="415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%</a:t>
            </a:r>
            <a:endParaRPr lang="es-MX" sz="16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520CA4BA-3430-161A-B12B-421C7C7A32D4}"/>
              </a:ext>
            </a:extLst>
          </p:cNvPr>
          <p:cNvSpPr txBox="1"/>
          <p:nvPr/>
        </p:nvSpPr>
        <p:spPr>
          <a:xfrm>
            <a:off x="108225" y="6291846"/>
            <a:ext cx="23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Fecha de corte de la información: 10/01/2023</a:t>
            </a:r>
          </a:p>
          <a:p>
            <a:endParaRPr lang="es-MX" sz="900" b="1" dirty="0"/>
          </a:p>
        </p:txBody>
      </p:sp>
      <p:grpSp>
        <p:nvGrpSpPr>
          <p:cNvPr id="1032" name="Grupo 1031">
            <a:extLst>
              <a:ext uri="{FF2B5EF4-FFF2-40B4-BE49-F238E27FC236}">
                <a16:creationId xmlns:a16="http://schemas.microsoft.com/office/drawing/2014/main" id="{B45BF8D7-9558-38ED-3C80-7D1FC84D1FEC}"/>
              </a:ext>
            </a:extLst>
          </p:cNvPr>
          <p:cNvGrpSpPr/>
          <p:nvPr/>
        </p:nvGrpSpPr>
        <p:grpSpPr>
          <a:xfrm>
            <a:off x="5869354" y="990160"/>
            <a:ext cx="5380805" cy="5497332"/>
            <a:chOff x="5399795" y="990160"/>
            <a:chExt cx="5380805" cy="5497332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837A96B6-702E-8ADF-CB1D-557203957CB4}"/>
                </a:ext>
              </a:extLst>
            </p:cNvPr>
            <p:cNvGrpSpPr/>
            <p:nvPr/>
          </p:nvGrpSpPr>
          <p:grpSpPr>
            <a:xfrm>
              <a:off x="5399795" y="1396749"/>
              <a:ext cx="5380805" cy="5090743"/>
              <a:chOff x="4689665" y="1502767"/>
              <a:chExt cx="5380805" cy="5090743"/>
            </a:xfrm>
          </p:grpSpPr>
          <p:graphicFrame>
            <p:nvGraphicFramePr>
              <p:cNvPr id="43" name="Gráfico 42">
                <a:extLst>
                  <a:ext uri="{FF2B5EF4-FFF2-40B4-BE49-F238E27FC236}">
                    <a16:creationId xmlns:a16="http://schemas.microsoft.com/office/drawing/2014/main" id="{56AB6BD3-639D-95FE-15A0-468FDCB91E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70926059"/>
                  </p:ext>
                </p:extLst>
              </p:nvPr>
            </p:nvGraphicFramePr>
            <p:xfrm>
              <a:off x="4720362" y="1502767"/>
              <a:ext cx="5350108" cy="50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sp>
            <p:nvSpPr>
              <p:cNvPr id="44" name="8 Elipse">
                <a:extLst>
                  <a:ext uri="{FF2B5EF4-FFF2-40B4-BE49-F238E27FC236}">
                    <a16:creationId xmlns:a16="http://schemas.microsoft.com/office/drawing/2014/main" id="{5B5005DE-21E4-8322-BF61-D3E8F7DE8DBD}"/>
                  </a:ext>
                </a:extLst>
              </p:cNvPr>
              <p:cNvSpPr/>
              <p:nvPr/>
            </p:nvSpPr>
            <p:spPr>
              <a:xfrm>
                <a:off x="4689665" y="1503737"/>
                <a:ext cx="5079175" cy="508469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D6007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9 Elipse">
                <a:extLst>
                  <a:ext uri="{FF2B5EF4-FFF2-40B4-BE49-F238E27FC236}">
                    <a16:creationId xmlns:a16="http://schemas.microsoft.com/office/drawing/2014/main" id="{DF2E3BE7-4423-9CC2-C5CB-F6044BE064E3}"/>
                  </a:ext>
                </a:extLst>
              </p:cNvPr>
              <p:cNvSpPr/>
              <p:nvPr/>
            </p:nvSpPr>
            <p:spPr>
              <a:xfrm>
                <a:off x="5348003" y="2114189"/>
                <a:ext cx="3785833" cy="387608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D6007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6" name="118 Imagen">
                <a:extLst>
                  <a:ext uri="{FF2B5EF4-FFF2-40B4-BE49-F238E27FC236}">
                    <a16:creationId xmlns:a16="http://schemas.microsoft.com/office/drawing/2014/main" id="{1962D540-26D3-7B90-F1A6-92C1D6A827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6905" t="11852" r="7642" b="15062"/>
              <a:stretch/>
            </p:blipFill>
            <p:spPr bwMode="auto">
              <a:xfrm>
                <a:off x="5524265" y="2792916"/>
                <a:ext cx="3394076" cy="2241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84 Imagen">
                <a:extLst>
                  <a:ext uri="{FF2B5EF4-FFF2-40B4-BE49-F238E27FC236}">
                    <a16:creationId xmlns:a16="http://schemas.microsoft.com/office/drawing/2014/main" id="{08C7C122-3A5D-1A2B-F1E0-75CF084DC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648551" y="6018869"/>
                <a:ext cx="478538" cy="478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82 Imagen">
                <a:extLst>
                  <a:ext uri="{FF2B5EF4-FFF2-40B4-BE49-F238E27FC236}">
                    <a16:creationId xmlns:a16="http://schemas.microsoft.com/office/drawing/2014/main" id="{60CEC70A-7086-F51B-5B9B-5627320375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379795">
                <a:off x="5130692" y="2629313"/>
                <a:ext cx="477972" cy="477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86 Imagen">
                <a:extLst>
                  <a:ext uri="{FF2B5EF4-FFF2-40B4-BE49-F238E27FC236}">
                    <a16:creationId xmlns:a16="http://schemas.microsoft.com/office/drawing/2014/main" id="{7F4CCA50-1D8D-34F0-6E55-CC1985F63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85017" y="4492429"/>
                <a:ext cx="500559" cy="500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89 Imagen">
                <a:extLst>
                  <a:ext uri="{FF2B5EF4-FFF2-40B4-BE49-F238E27FC236}">
                    <a16:creationId xmlns:a16="http://schemas.microsoft.com/office/drawing/2014/main" id="{20560D66-8740-9484-3B5F-99E53F5F5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21227036">
                <a:off x="6837669" y="1613795"/>
                <a:ext cx="322060" cy="322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87 Imagen">
                <a:extLst>
                  <a:ext uri="{FF2B5EF4-FFF2-40B4-BE49-F238E27FC236}">
                    <a16:creationId xmlns:a16="http://schemas.microsoft.com/office/drawing/2014/main" id="{D17376E0-E178-9548-C04A-4D63D5EB5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561801" y="2271226"/>
                <a:ext cx="498707" cy="498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88 Imagen">
                <a:extLst>
                  <a:ext uri="{FF2B5EF4-FFF2-40B4-BE49-F238E27FC236}">
                    <a16:creationId xmlns:a16="http://schemas.microsoft.com/office/drawing/2014/main" id="{8E23C61C-1007-06A1-9BAA-96702B766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662068" y="5224541"/>
                <a:ext cx="512545" cy="51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91 Imagen">
                <a:extLst>
                  <a:ext uri="{FF2B5EF4-FFF2-40B4-BE49-F238E27FC236}">
                    <a16:creationId xmlns:a16="http://schemas.microsoft.com/office/drawing/2014/main" id="{3320FDE9-4215-AF11-5D9C-1A0843025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994319" y="1844109"/>
                <a:ext cx="498706" cy="498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112 Imagen">
                <a:extLst>
                  <a:ext uri="{FF2B5EF4-FFF2-40B4-BE49-F238E27FC236}">
                    <a16:creationId xmlns:a16="http://schemas.microsoft.com/office/drawing/2014/main" id="{FE04AAC2-F189-CD0B-CF55-3880A78C8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60110" y="6031191"/>
                <a:ext cx="428519" cy="440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83 Imagen">
                <a:extLst>
                  <a:ext uri="{FF2B5EF4-FFF2-40B4-BE49-F238E27FC236}">
                    <a16:creationId xmlns:a16="http://schemas.microsoft.com/office/drawing/2014/main" id="{5BEAFAE3-A0FE-A43C-03A1-E633513EA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157885">
                <a:off x="5092085" y="1671976"/>
                <a:ext cx="358134" cy="358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" name="90 Imagen">
              <a:extLst>
                <a:ext uri="{FF2B5EF4-FFF2-40B4-BE49-F238E27FC236}">
                  <a16:creationId xmlns:a16="http://schemas.microsoft.com/office/drawing/2014/main" id="{02E8A101-4F1F-5C44-57E2-D7FD896B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58681" y="990160"/>
              <a:ext cx="283730" cy="28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Conector: angular 61">
              <a:extLst>
                <a:ext uri="{FF2B5EF4-FFF2-40B4-BE49-F238E27FC236}">
                  <a16:creationId xmlns:a16="http://schemas.microsoft.com/office/drawing/2014/main" id="{33750102-9117-C0A0-46A4-E696DBD642EB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 rot="16200000" flipV="1">
              <a:off x="7621824" y="1150817"/>
              <a:ext cx="316551" cy="275376"/>
            </a:xfrm>
            <a:prstGeom prst="bentConnector2">
              <a:avLst/>
            </a:prstGeom>
            <a:ln w="28575">
              <a:solidFill>
                <a:srgbClr val="3B17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5" name="Conector: angular 1024">
            <a:extLst>
              <a:ext uri="{FF2B5EF4-FFF2-40B4-BE49-F238E27FC236}">
                <a16:creationId xmlns:a16="http://schemas.microsoft.com/office/drawing/2014/main" id="{AFA4B33E-8ABD-DE24-424F-283B127FF797}"/>
              </a:ext>
            </a:extLst>
          </p:cNvPr>
          <p:cNvCxnSpPr>
            <a:cxnSpLocks/>
            <a:endCxn id="55" idx="3"/>
          </p:cNvCxnSpPr>
          <p:nvPr/>
        </p:nvCxnSpPr>
        <p:spPr>
          <a:xfrm rot="16200000" flipV="1">
            <a:off x="6395439" y="1987529"/>
            <a:ext cx="542796" cy="74235"/>
          </a:xfrm>
          <a:prstGeom prst="bentConnector2">
            <a:avLst/>
          </a:prstGeom>
          <a:ln w="28575">
            <a:solidFill>
              <a:srgbClr val="8000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6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3">
            <a:extLst>
              <a:ext uri="{FF2B5EF4-FFF2-40B4-BE49-F238E27FC236}">
                <a16:creationId xmlns:a16="http://schemas.microsoft.com/office/drawing/2014/main" id="{208B2AA7-AF0F-27FC-9DEF-B0F365642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28081"/>
              </p:ext>
            </p:extLst>
          </p:nvPr>
        </p:nvGraphicFramePr>
        <p:xfrm>
          <a:off x="2539735" y="1380686"/>
          <a:ext cx="7772399" cy="4802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4114">
                  <a:extLst>
                    <a:ext uri="{9D8B030D-6E8A-4147-A177-3AD203B41FA5}">
                      <a16:colId xmlns:a16="http://schemas.microsoft.com/office/drawing/2014/main" val="2275260724"/>
                    </a:ext>
                  </a:extLst>
                </a:gridCol>
                <a:gridCol w="3041780">
                  <a:extLst>
                    <a:ext uri="{9D8B030D-6E8A-4147-A177-3AD203B41FA5}">
                      <a16:colId xmlns:a16="http://schemas.microsoft.com/office/drawing/2014/main" val="890952819"/>
                    </a:ext>
                  </a:extLst>
                </a:gridCol>
                <a:gridCol w="801301">
                  <a:extLst>
                    <a:ext uri="{9D8B030D-6E8A-4147-A177-3AD203B41FA5}">
                      <a16:colId xmlns:a16="http://schemas.microsoft.com/office/drawing/2014/main" val="3755994369"/>
                    </a:ext>
                  </a:extLst>
                </a:gridCol>
                <a:gridCol w="801301">
                  <a:extLst>
                    <a:ext uri="{9D8B030D-6E8A-4147-A177-3AD203B41FA5}">
                      <a16:colId xmlns:a16="http://schemas.microsoft.com/office/drawing/2014/main" val="1419441299"/>
                    </a:ext>
                  </a:extLst>
                </a:gridCol>
                <a:gridCol w="801301">
                  <a:extLst>
                    <a:ext uri="{9D8B030D-6E8A-4147-A177-3AD203B41FA5}">
                      <a16:colId xmlns:a16="http://schemas.microsoft.com/office/drawing/2014/main" val="1255955610"/>
                    </a:ext>
                  </a:extLst>
                </a:gridCol>
                <a:gridCol w="801301">
                  <a:extLst>
                    <a:ext uri="{9D8B030D-6E8A-4147-A177-3AD203B41FA5}">
                      <a16:colId xmlns:a16="http://schemas.microsoft.com/office/drawing/2014/main" val="1168389780"/>
                    </a:ext>
                  </a:extLst>
                </a:gridCol>
                <a:gridCol w="801301">
                  <a:extLst>
                    <a:ext uri="{9D8B030D-6E8A-4147-A177-3AD203B41FA5}">
                      <a16:colId xmlns:a16="http://schemas.microsoft.com/office/drawing/2014/main" val="863254920"/>
                    </a:ext>
                  </a:extLst>
                </a:gridCol>
              </a:tblGrid>
              <a:tr h="400649">
                <a:tc gridSpan="2"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CONCEPTO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</a:t>
                      </a:r>
                    </a:p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2do</a:t>
                      </a:r>
                    </a:p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3er</a:t>
                      </a:r>
                    </a:p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4to</a:t>
                      </a:r>
                    </a:p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al Periodo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97017"/>
                  </a:ext>
                </a:extLst>
              </a:tr>
              <a:tr h="40392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827073"/>
                  </a:ext>
                </a:extLst>
              </a:tr>
              <a:tr h="40392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Y ASISTENCIA SOCIAL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160242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 Y URBANIZACIÓN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17561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AGROPECUARIO, FORESTAL Y ACUICOLA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20047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CARRETERAS, CAMINOS Y PUENTES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41567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EDUCACIÓN, CULTURA Y DEPORTE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13976"/>
                  </a:ext>
                </a:extLst>
              </a:tr>
              <a:tr h="4148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 POTABLE, ALCANTARILLADO Y SANEAMIENTO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74642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ELECTRIFICACIÓN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021512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PROTECCIÓN CIVIL, SEGURIDAD, JUSTICIA Y FINANZAS PÚBLICAS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56003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ECONÓMICO Y TURISTICO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015242"/>
                  </a:ext>
                </a:extLst>
              </a:tr>
              <a:tr h="39744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PROTECCION Y PRESERVACION AMBIENTAL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B7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14766"/>
                  </a:ext>
                </a:extLst>
              </a:tr>
            </a:tbl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CEC59F78-B706-936C-2A7B-8588E0618868}"/>
              </a:ext>
            </a:extLst>
          </p:cNvPr>
          <p:cNvGrpSpPr/>
          <p:nvPr/>
        </p:nvGrpSpPr>
        <p:grpSpPr>
          <a:xfrm>
            <a:off x="2689572" y="2213432"/>
            <a:ext cx="427052" cy="3948366"/>
            <a:chOff x="555620" y="403751"/>
            <a:chExt cx="370986" cy="3984335"/>
          </a:xfrm>
        </p:grpSpPr>
        <p:pic>
          <p:nvPicPr>
            <p:cNvPr id="4" name="84 Imagen">
              <a:extLst>
                <a:ext uri="{FF2B5EF4-FFF2-40B4-BE49-F238E27FC236}">
                  <a16:creationId xmlns:a16="http://schemas.microsoft.com/office/drawing/2014/main" id="{EE2A4E46-2E23-8763-67FB-3943F34DD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445" y="1605431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82 Imagen">
              <a:extLst>
                <a:ext uri="{FF2B5EF4-FFF2-40B4-BE49-F238E27FC236}">
                  <a16:creationId xmlns:a16="http://schemas.microsoft.com/office/drawing/2014/main" id="{4907D575-25AB-7763-97E8-CDCE5F89A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606" y="2417467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87 Imagen">
              <a:extLst>
                <a:ext uri="{FF2B5EF4-FFF2-40B4-BE49-F238E27FC236}">
                  <a16:creationId xmlns:a16="http://schemas.microsoft.com/office/drawing/2014/main" id="{513BB62A-2D29-E59C-F0EA-19FF080B7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160" y="403751"/>
              <a:ext cx="36285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85 Imagen">
              <a:extLst>
                <a:ext uri="{FF2B5EF4-FFF2-40B4-BE49-F238E27FC236}">
                  <a16:creationId xmlns:a16="http://schemas.microsoft.com/office/drawing/2014/main" id="{7E488691-0404-C933-BDF8-2831C1318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20" y="805261"/>
              <a:ext cx="36328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86 Imagen">
              <a:extLst>
                <a:ext uri="{FF2B5EF4-FFF2-40B4-BE49-F238E27FC236}">
                  <a16:creationId xmlns:a16="http://schemas.microsoft.com/office/drawing/2014/main" id="{89A5C632-43DF-C7F4-0DBB-CCC9BE32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0448" y="2008256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91 Imagen">
              <a:extLst>
                <a:ext uri="{FF2B5EF4-FFF2-40B4-BE49-F238E27FC236}">
                  <a16:creationId xmlns:a16="http://schemas.microsoft.com/office/drawing/2014/main" id="{E32580DE-2A5F-5EFD-7070-FBB040629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6065" y="3229508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90 Imagen">
              <a:extLst>
                <a:ext uri="{FF2B5EF4-FFF2-40B4-BE49-F238E27FC236}">
                  <a16:creationId xmlns:a16="http://schemas.microsoft.com/office/drawing/2014/main" id="{EBE49950-409D-870B-A303-E619329C3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6065" y="4028086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83 Imagen">
              <a:extLst>
                <a:ext uri="{FF2B5EF4-FFF2-40B4-BE49-F238E27FC236}">
                  <a16:creationId xmlns:a16="http://schemas.microsoft.com/office/drawing/2014/main" id="{887C5943-5C44-306F-37B1-96FB6672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065" y="2827128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89 Imagen">
              <a:extLst>
                <a:ext uri="{FF2B5EF4-FFF2-40B4-BE49-F238E27FC236}">
                  <a16:creationId xmlns:a16="http://schemas.microsoft.com/office/drawing/2014/main" id="{A1972544-1693-F9DC-6ACB-8F22D220F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9446" y="362839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112 Imagen">
              <a:extLst>
                <a:ext uri="{FF2B5EF4-FFF2-40B4-BE49-F238E27FC236}">
                  <a16:creationId xmlns:a16="http://schemas.microsoft.com/office/drawing/2014/main" id="{0B128587-F8D0-C172-2286-F717DC8F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0448" y="1205351"/>
              <a:ext cx="365078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E9A364D-6E53-612D-A2A4-E284FF6B9B3B}"/>
              </a:ext>
            </a:extLst>
          </p:cNvPr>
          <p:cNvGrpSpPr/>
          <p:nvPr/>
        </p:nvGrpSpPr>
        <p:grpSpPr>
          <a:xfrm>
            <a:off x="-56040" y="-40609"/>
            <a:ext cx="12248040" cy="1082361"/>
            <a:chOff x="-56040" y="-40609"/>
            <a:chExt cx="12248040" cy="1082361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5434739-9172-D3EA-F793-FEDD925B6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4" b="78646"/>
            <a:stretch/>
          </p:blipFill>
          <p:spPr>
            <a:xfrm>
              <a:off x="0" y="21942"/>
              <a:ext cx="12192000" cy="1019810"/>
            </a:xfrm>
            <a:prstGeom prst="rect">
              <a:avLst/>
            </a:prstGeom>
          </p:spPr>
        </p:pic>
        <p:sp>
          <p:nvSpPr>
            <p:cNvPr id="36" name="Título 1">
              <a:extLst>
                <a:ext uri="{FF2B5EF4-FFF2-40B4-BE49-F238E27FC236}">
                  <a16:creationId xmlns:a16="http://schemas.microsoft.com/office/drawing/2014/main" id="{3A9F3519-47D9-4EE0-C839-BC39E238DBC5}"/>
                </a:ext>
              </a:extLst>
            </p:cNvPr>
            <p:cNvSpPr txBox="1">
              <a:spLocks/>
            </p:cNvSpPr>
            <p:nvPr/>
          </p:nvSpPr>
          <p:spPr>
            <a:xfrm>
              <a:off x="4439920" y="-40609"/>
              <a:ext cx="7660640" cy="91911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2400" b="1" dirty="0">
                  <a:solidFill>
                    <a:srgbClr val="9D2349"/>
                  </a:solidFill>
                  <a:latin typeface="Montserrat" panose="00000500000000000000" pitchFamily="2" charset="0"/>
                  <a:ea typeface="Cascadia Mono ExtraLight" panose="020B0609020000020004" pitchFamily="49" charset="0"/>
                  <a:cs typeface="Cascadia Mono ExtraLight" panose="020B0609020000020004" pitchFamily="49" charset="0"/>
                </a:rPr>
                <a:t>Orientación de la Inversión Pública Autorizada</a:t>
              </a:r>
            </a:p>
            <a:p>
              <a:r>
                <a:rPr lang="es-MX" sz="2400" dirty="0">
                  <a:solidFill>
                    <a:srgbClr val="BB9B70"/>
                  </a:solidFill>
                  <a:latin typeface="Montserrat" panose="00000500000000000000" pitchFamily="2" charset="0"/>
                </a:rPr>
                <a:t>Histórico al 4</a:t>
              </a:r>
              <a:r>
                <a:rPr lang="es-MX" sz="2400" noProof="0" dirty="0" err="1">
                  <a:solidFill>
                    <a:srgbClr val="BB9B70"/>
                  </a:solidFill>
                  <a:latin typeface="Montserrat" panose="00000500000000000000" pitchFamily="2" charset="0"/>
                </a:rPr>
                <a:t>to</a:t>
              </a:r>
              <a:r>
                <a:rPr kumimoji="0" lang="es-MX" sz="2400" i="0" u="none" strike="noStrike" kern="1200" cap="none" spc="0" normalizeH="0" baseline="0" noProof="0" dirty="0">
                  <a:ln>
                    <a:noFill/>
                  </a:ln>
                  <a:solidFill>
                    <a:srgbClr val="BB9B7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. </a:t>
              </a:r>
              <a:r>
                <a:rPr lang="es-MX" sz="2400" dirty="0">
                  <a:solidFill>
                    <a:srgbClr val="BB9B70"/>
                  </a:solidFill>
                  <a:latin typeface="Montserrat" panose="00000500000000000000" pitchFamily="2" charset="0"/>
                </a:rPr>
                <a:t>Trimestre </a:t>
              </a:r>
              <a:r>
                <a:rPr kumimoji="0" lang="es-MX" sz="2400" i="0" u="none" strike="noStrike" kern="1200" cap="none" spc="0" normalizeH="0" baseline="0" noProof="0" dirty="0">
                  <a:ln>
                    <a:noFill/>
                  </a:ln>
                  <a:solidFill>
                    <a:srgbClr val="BB9B7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2022</a:t>
              </a: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0D9DEEEB-9D27-6D47-162F-D3CDB5EB67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56040" y="22577"/>
              <a:ext cx="4080229" cy="100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9ED7508D-F1CD-7E21-FD17-5749F6D93DED}"/>
              </a:ext>
            </a:extLst>
          </p:cNvPr>
          <p:cNvGrpSpPr/>
          <p:nvPr/>
        </p:nvGrpSpPr>
        <p:grpSpPr>
          <a:xfrm>
            <a:off x="11035846" y="5399664"/>
            <a:ext cx="1070012" cy="1122018"/>
            <a:chOff x="10690796" y="3703159"/>
            <a:chExt cx="1070012" cy="1122018"/>
          </a:xfrm>
        </p:grpSpPr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A2770E01-22F9-3E65-4814-332240F861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DB1951A6-DFC6-AF87-4069-9F4BD9FB0EF7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03</a:t>
              </a: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AF9DEFB2-0CFD-99CA-0A17-39EE16A75742}"/>
              </a:ext>
            </a:extLst>
          </p:cNvPr>
          <p:cNvGrpSpPr/>
          <p:nvPr/>
        </p:nvGrpSpPr>
        <p:grpSpPr>
          <a:xfrm>
            <a:off x="0" y="6519909"/>
            <a:ext cx="12192000" cy="343168"/>
            <a:chOff x="0" y="6519909"/>
            <a:chExt cx="12192000" cy="343168"/>
          </a:xfrm>
        </p:grpSpPr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CC1C484E-97A2-CAC6-52B0-4CDDDBA427D8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66" name="Imagen 65">
                <a:extLst>
                  <a:ext uri="{FF2B5EF4-FFF2-40B4-BE49-F238E27FC236}">
                    <a16:creationId xmlns:a16="http://schemas.microsoft.com/office/drawing/2014/main" id="{D47167BB-FCC8-8753-3CF2-7F8B1BFC70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67" name="Imagen 66">
                <a:extLst>
                  <a:ext uri="{FF2B5EF4-FFF2-40B4-BE49-F238E27FC236}">
                    <a16:creationId xmlns:a16="http://schemas.microsoft.com/office/drawing/2014/main" id="{64E908C3-D624-5779-CB05-D967A06049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5748B62A-B770-84EE-52DF-FE4BF9C2FADE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7D1FA7CE-FB2D-6D3A-353A-DE4A81ED9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65" name="Imagen 64">
                <a:extLst>
                  <a:ext uri="{FF2B5EF4-FFF2-40B4-BE49-F238E27FC236}">
                    <a16:creationId xmlns:a16="http://schemas.microsoft.com/office/drawing/2014/main" id="{3BC31AE8-7144-1AF2-6B57-9475233FFE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CCFE6BA7-6F79-9B59-8ABE-4CC8C06B7322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62" name="Imagen 61">
                <a:extLst>
                  <a:ext uri="{FF2B5EF4-FFF2-40B4-BE49-F238E27FC236}">
                    <a16:creationId xmlns:a16="http://schemas.microsoft.com/office/drawing/2014/main" id="{98613E0B-F38C-5EDC-31A3-B750F1634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63" name="Imagen 62">
                <a:extLst>
                  <a:ext uri="{FF2B5EF4-FFF2-40B4-BE49-F238E27FC236}">
                    <a16:creationId xmlns:a16="http://schemas.microsoft.com/office/drawing/2014/main" id="{856D4A70-50BD-4E21-6A06-820C71157D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E928AD06-D43E-F62B-88B5-F744E40F3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779170A-774D-592A-EED4-19BFB0A74875}"/>
              </a:ext>
            </a:extLst>
          </p:cNvPr>
          <p:cNvSpPr txBox="1"/>
          <p:nvPr/>
        </p:nvSpPr>
        <p:spPr>
          <a:xfrm>
            <a:off x="108225" y="6291846"/>
            <a:ext cx="23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Fecha de corte de la información: 10/01/2023</a:t>
            </a:r>
          </a:p>
          <a:p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958653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289</Words>
  <Application>Microsoft Office PowerPoint</Application>
  <PresentationFormat>Panorámica</PresentationFormat>
  <Paragraphs>125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Saul Giovanni Portillo Salinas</cp:lastModifiedBy>
  <cp:revision>3</cp:revision>
  <dcterms:created xsi:type="dcterms:W3CDTF">2023-01-20T16:10:54Z</dcterms:created>
  <dcterms:modified xsi:type="dcterms:W3CDTF">2023-01-20T17:37:35Z</dcterms:modified>
</cp:coreProperties>
</file>